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7"/>
  </p:notesMasterIdLst>
  <p:handoutMasterIdLst>
    <p:handoutMasterId r:id="rId28"/>
  </p:handoutMasterIdLst>
  <p:sldIdLst>
    <p:sldId id="292" r:id="rId5"/>
    <p:sldId id="303" r:id="rId6"/>
    <p:sldId id="299" r:id="rId7"/>
    <p:sldId id="300" r:id="rId8"/>
    <p:sldId id="312" r:id="rId9"/>
    <p:sldId id="304" r:id="rId10"/>
    <p:sldId id="313" r:id="rId11"/>
    <p:sldId id="307" r:id="rId12"/>
    <p:sldId id="305" r:id="rId13"/>
    <p:sldId id="315" r:id="rId14"/>
    <p:sldId id="317" r:id="rId15"/>
    <p:sldId id="308" r:id="rId16"/>
    <p:sldId id="324" r:id="rId17"/>
    <p:sldId id="306" r:id="rId18"/>
    <p:sldId id="310" r:id="rId19"/>
    <p:sldId id="320" r:id="rId20"/>
    <p:sldId id="322" r:id="rId21"/>
    <p:sldId id="321" r:id="rId22"/>
    <p:sldId id="319" r:id="rId23"/>
    <p:sldId id="291" r:id="rId24"/>
    <p:sldId id="311" r:id="rId25"/>
    <p:sldId id="293" r:id="rId2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F"/>
    <a:srgbClr val="00ACB6"/>
    <a:srgbClr val="013D61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12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02/05/2025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9:18:56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3012 605 24493,'-2'25'0,"-1"-2"0,-3 1 0,-2 0 0,-2-1 0,-3 0 0,-2 0 0,-2 0 0,-2-1 0,-3 0 0,-2 0 0,-1-1 0,-3 0 0,-2 0 0,-2-1 0,-2-1 0,-1 0 0,-3-1 0,-1 0 0,-3-1 0,0 0 0,-2-1 0,-2-1 0,-1-1 0,-2-1 0,0 0 0,-3-1 0,0-1 0,-1 0 0,-1-2 0,-1 0 0,-1-1 0,0-1 0,-1-1 0,-1-1 0,-1-1 0,1-1 0,-1-1 0,0 0 0,0-2 0,0 0 0,0-2 0,0 0 0,1-1 0,-1-1 0,1-1 0,1-1 0,1-1 0,0-1 0,1-1 0,1 0 0,1-2 0,1 0 0,0-1 0,3-1 0,0 0 0,2-1 0,1-1 0,2-1 0,2-1 0,0 0 0,3-1 0,1 0 0,3-1 0,1 0 0,2-1 0,2-1 0,2 0 0,3 0 0,1-1 0,2 0 0,3 0 0,2-1 0,2 0 0,2 0 0,3 0 0,2-1 0,2 0 0,3 1 0,1-2 0,4 1 0,1 1 0,3-1 0,2 0 0,2 1 0,3 0 0,2 0 0,2 0 0,2 1 0,3 0 0,2 0 0,1 1 0,3 0 0,2 0 0,2 1 0,2 1 0,1 0 0,3 1 0,1 0 0,3 1 0,0 0 0,2 1 0,2 1 0,1 1 0,2 1 0,0 0 0,3 1 0,0 1 0,1 0 0,1 2 0,1 0 0,1 1 0,0 1 0,1 1 0,1 1 0,1 1 0,-1 1 0,1 1 0,0 0 0,0 2 0,0 0 0,0 2 0,0 0 0,-1 1 0,1 1 0,-1 1 0,-1 1 0,-1 1 0,0 1 0,-1 1 0,-1 0 0,-1 2 0,-1 0 0,0 1 0,-3 1 0,0 0 0,-2 1 0,-1 1 0,-2 1 0,-2 1 0,0 0 0,-3 1 0,-1 0 0,-3 1 0,-1 0 0,-2 1 0,-2 1 0,-2 0 0,-3 0 0,-1 1 0,-2 0 0,-3 0 0,-2 1 0,-2 0 0,-2 0 0,-3 0 0,-2 1 0,-2 0 0,-3-1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9:18:58.4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24575,'0'-5'0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6T19:05:43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5361 605 24493,'-4'25'0,"-1"-2"0,-6 1 0,-3 0 0,-4-1 0,-5 0 0,-4 0 0,-3 0 0,-4-1 0,-5 0 0,-4 0 0,-1-1 0,-6 0 0,-3 0 0,-4-1 0,-4-1 0,-1 0 0,-6-1 0,-1 0 0,-6-1 0,0 0 0,-3-1 0,-4-1 0,-1-1 0,-5-1 0,1 0 0,-5-1 0,-1-1 0,-1 0 0,-2-2 0,-2 0 0,-2-1 0,0-1 0,-1-1 0,-2-1 0,-2-1 0,1-1 0,-1-1 0,0 0 0,0-2 0,0 0 0,0-2 0,0 0 0,2-1 0,-2-1 0,2-1 0,1-1 0,3-1 0,-1-1 0,2-1 0,2 0 0,2-2 0,1 0 0,1-1 0,4-1 0,1 0 0,4-1 0,1-1 0,3-1 0,5-1 0,-1 0 0,6-1 0,1 0 0,6-1 0,1 0 0,4-1 0,4-1 0,3 0 0,5 0 0,3-1 0,3 0 0,5 0 0,3-1 0,5 0 0,3 0 0,5 0 0,4-1 0,3 0 0,6 1 0,1-2 0,8 1 0,1 1 0,6-1 0,3 0 0,4 1 0,5 0 0,3 0 0,5 0 0,3 1 0,5 0 0,3 0 0,3 1 0,5 0 0,3 0 0,4 1 0,4 1 0,1 0 0,6 1 0,1 0 0,6 1 0,-1 0 0,5 1 0,3 1 0,1 1 0,4 1 0,1 0 0,4 1 0,1 1 0,1 0 0,2 2 0,2 0 0,2 1 0,-1 1 0,3 1 0,1 1 0,2 1 0,-2 1 0,2 1 0,0 0 0,0 2 0,0 0 0,0 2 0,0 0 0,-1 1 0,1 1 0,-2 1 0,-2 1 0,-1 1 0,0 1 0,-2 1 0,-2 0 0,-2 2 0,-1 0 0,-1 1 0,-5 1 0,1 0 0,-5 1 0,-1 1 0,-4 1 0,-3 1 0,0 0 0,-6 1 0,-1 0 0,-6 1 0,-1 0 0,-4 1 0,-4 1 0,-3 0 0,-6 0 0,-1 1 0,-4 0 0,-5 0 0,-4 1 0,-3 0 0,-4 0 0,-5 0 0,-4 1 0,-3 0 0,-6-1 0,-1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9:41:04.0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1867 782 24541,'-1867'-782'0,"1867"6542"0,1867-6541 0,-1867-3416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9:41:34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3365 925 24522,'-1'35'0,"-3"2"0,-3-1 0,-2 0 0,-2 0 0,-4-1 0,-1 0 0,-3 0 0,-3-1 0,-2 0 0,-3-1 0,-1 0 0,-4-1 0,-1-1 0,-3 0 0,-1-1 0,-3-1 0,-2-1 0,-2-1 0,-2-1 0,-1-1 0,-3-1 0,-1-1 0,-2-1 0,-1-1 0,-1-1 0,-2-2 0,-2-1 0,0-1 0,-2-1 0,0-2 0,-2-1 0,0-2 0,-1 0 0,0-3 0,-1 0 0,-1-2 0,1-2 0,-1-1 0,0-1 0,0-2 0,0-1 0,0-1 0,0-2 0,1-2 0,1 0 0,0-3 0,1 0 0,0-2 0,2-1 0,0-2 0,2-1 0,1-1 0,1-1 0,1-2 0,2-1 0,1-1 0,2-1 0,2-1 0,1-1 0,2-1 0,2-1 0,2-1 0,3-1 0,1-1 0,2-1 0,3 0 0,2-1 0,2-1 0,2 0 0,3-1 0,3 0 0,2-1 0,2 0 0,3 0 0,2-1 0,3 0 0,3 0 0,2-1 0,2 2 0,4-1 0,2-1 0,2 1 0,3 0 0,3 1 0,2-1 0,3 1 0,2 0 0,2 1 0,3 0 0,3 1 0,2 0 0,2 1 0,2 1 0,3 0 0,2 1 0,1 1 0,3 1 0,2 1 0,2 1 0,2 1 0,1 1 0,2 1 0,2 1 0,1 1 0,2 1 0,1 2 0,1 1 0,1 1 0,2 1 0,0 2 0,2 1 0,0 2 0,1 1 0,0 1 0,1 1 0,1 2 0,0 2 0,0 1 0,0 1 0,0 2 0,0 1 0,-1 1 0,1 2 0,-1 2 0,-1 1 0,0 1 0,-1 1 0,0 2 0,-2 1 0,0 2 0,-2 1 0,0 1 0,-2 1 0,-2 2 0,-1 1 0,-1 1 0,-2 1 0,-1 1 0,-3 1 0,-1 1 0,-2 1 0,-2 1 0,-2 1 0,-3 1 0,-1 1 0,-3 0 0,-1 1 0,-4 1 0,-1 0 0,-3 1 0,-2 0 0,-3 1 0,-3 0 0,-1 1 0,-4-1 0,-2 1 0,-2 0 0,-3 1 0,-3-1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9:41:48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6T14:09:18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1348 358 24541,'-1348'-358'0,"1348"2992"0,1348-2992 0,-1348-1560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6T19:04:40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3365 925 24522,'-1'35'0,"-3"2"0,-3-1 0,-2 0 0,-2 0 0,-4-1 0,-1 0 0,-3 0 0,-3-1 0,-2 0 0,-3-1 0,-1 0 0,-4-1 0,-1-1 0,-3 0 0,-1-1 0,-3-1 0,-2-1 0,-2-1 0,-2-1 0,-1-1 0,-3-1 0,-1-1 0,-2-1 0,-1-1 0,-1-1 0,-2-2 0,-2-1 0,0-1 0,-2-1 0,0-2 0,-2-1 0,0-2 0,-1 0 0,0-3 0,-1 0 0,-1-2 0,1-2 0,-1-1 0,0-1 0,0-2 0,0-1 0,0-1 0,0-2 0,1-2 0,1 0 0,0-3 0,1 0 0,0-2 0,2-1 0,0-2 0,2-1 0,1-1 0,1-1 0,1-2 0,2-1 0,1-1 0,2-1 0,2-1 0,1-1 0,2-1 0,2-1 0,2-1 0,3-1 0,1-1 0,2-1 0,3 0 0,2-1 0,2-1 0,2 0 0,3-1 0,3 0 0,2-1 0,2 0 0,3 0 0,2-1 0,3 0 0,3 0 0,2-1 0,2 2 0,4-1 0,2-1 0,2 1 0,3 0 0,3 1 0,2-1 0,3 1 0,2 0 0,2 1 0,3 0 0,3 1 0,2 0 0,2 1 0,2 1 0,3 0 0,2 1 0,1 1 0,3 1 0,2 1 0,2 1 0,2 1 0,1 1 0,2 1 0,2 1 0,1 1 0,2 1 0,1 2 0,1 1 0,1 1 0,2 1 0,0 2 0,2 1 0,0 2 0,1 1 0,0 1 0,1 1 0,1 2 0,0 2 0,0 1 0,0 1 0,0 2 0,0 1 0,-1 1 0,1 2 0,-1 2 0,-1 1 0,0 1 0,-1 1 0,0 2 0,-2 1 0,0 2 0,-2 1 0,0 1 0,-2 1 0,-2 2 0,-1 1 0,-1 1 0,-2 1 0,-1 1 0,-3 1 0,-1 1 0,-2 1 0,-2 1 0,-2 1 0,-3 1 0,-1 1 0,-3 0 0,-1 1 0,-4 1 0,-1 0 0,-3 1 0,-2 0 0,-3 1 0,-3 0 0,-1 1 0,-4-1 0,-2 1 0,-2 0 0,-3 1 0,-3-1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02/05/2025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02/05/2025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02/05/2025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02/05/2025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02/05/2025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02/05/2025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02/05/2025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02/05/2025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02/05/2025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02/05/2025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02/05/2025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02/05/2025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02/05/2025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1EF3D6-F267-5A27-D435-C5005BA4A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11"/>
          <a:stretch/>
        </p:blipFill>
        <p:spPr>
          <a:xfrm>
            <a:off x="0" y="-3841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02/05/2025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02/05/2025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02/05/2025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02/05/2025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02/05/2025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02/05/2025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02/05/2025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02/05/2025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3.xml"/><Relationship Id="rId5" Type="http://schemas.openxmlformats.org/officeDocument/2006/relationships/image" Target="../media/image110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customXml" Target="../ink/ink8.xml"/><Relationship Id="rId3" Type="http://schemas.openxmlformats.org/officeDocument/2006/relationships/image" Target="../media/image7.png"/><Relationship Id="rId7" Type="http://schemas.openxmlformats.org/officeDocument/2006/relationships/image" Target="../media/image7.emf"/><Relationship Id="rId12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5.xml"/><Relationship Id="rId11" Type="http://schemas.openxmlformats.org/officeDocument/2006/relationships/customXml" Target="../ink/ink7.xml"/><Relationship Id="rId5" Type="http://schemas.openxmlformats.org/officeDocument/2006/relationships/image" Target="../media/image70.png"/><Relationship Id="rId10" Type="http://schemas.openxmlformats.org/officeDocument/2006/relationships/image" Target="../media/image8.png"/><Relationship Id="rId4" Type="http://schemas.openxmlformats.org/officeDocument/2006/relationships/customXml" Target="../ink/ink4.xml"/><Relationship Id="rId9" Type="http://schemas.openxmlformats.org/officeDocument/2006/relationships/image" Target="../media/image140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709" y="1000021"/>
            <a:ext cx="4526280" cy="322751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Sanguinamento in chirurgia </a:t>
            </a:r>
            <a:r>
              <a:rPr lang="it-IT" sz="3600" dirty="0" err="1"/>
              <a:t>bariatrica</a:t>
            </a:r>
            <a:r>
              <a:rPr lang="it-IT" sz="3600" dirty="0"/>
              <a:t>.</a:t>
            </a:r>
            <a:br>
              <a:rPr lang="it-IT" sz="3600" dirty="0"/>
            </a:br>
            <a:r>
              <a:rPr lang="it-IT" sz="3600" dirty="0"/>
              <a:t> Fattori di rischio e algoritmo diagnostico e terapeutico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2000" b="1" dirty="0">
                <a:solidFill>
                  <a:srgbClr val="00ACB6"/>
                </a:solidFill>
              </a:rPr>
              <a:t>Dott.ssa </a:t>
            </a:r>
            <a:r>
              <a:rPr lang="it-IT" sz="2000" b="1" dirty="0" err="1">
                <a:solidFill>
                  <a:srgbClr val="00ACB6"/>
                </a:solidFill>
              </a:rPr>
              <a:t>catrin</a:t>
            </a:r>
            <a:r>
              <a:rPr lang="it-IT" sz="2000" b="1" dirty="0">
                <a:solidFill>
                  <a:srgbClr val="00ACB6"/>
                </a:solidFill>
              </a:rPr>
              <a:t> Simeth</a:t>
            </a:r>
          </a:p>
          <a:p>
            <a:r>
              <a:rPr lang="it-IT" sz="2000" b="1" dirty="0">
                <a:solidFill>
                  <a:srgbClr val="00ACB6"/>
                </a:solidFill>
              </a:rPr>
              <a:t>SC </a:t>
            </a:r>
            <a:r>
              <a:rPr lang="it-IT" sz="2000" b="1" dirty="0" err="1">
                <a:solidFill>
                  <a:srgbClr val="00ACB6"/>
                </a:solidFill>
              </a:rPr>
              <a:t>gastoenterologia</a:t>
            </a:r>
            <a:r>
              <a:rPr lang="it-IT" sz="2000" b="1" dirty="0">
                <a:solidFill>
                  <a:srgbClr val="00ACB6"/>
                </a:solidFill>
              </a:rPr>
              <a:t> </a:t>
            </a:r>
          </a:p>
          <a:p>
            <a:r>
              <a:rPr lang="it-IT" sz="2000" b="1" dirty="0">
                <a:solidFill>
                  <a:srgbClr val="00ACB6"/>
                </a:solidFill>
              </a:rPr>
              <a:t>ASUGI-Trieste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38521" y="1209641"/>
            <a:ext cx="85288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rPr lang="it-IT" sz="2000" dirty="0"/>
              <a:t>Di natura peptica, interessa fino al 16% dei pazienti sottoposti a RYGB, in prossimità dell’anastomosi </a:t>
            </a:r>
            <a:r>
              <a:rPr lang="it-IT" sz="2000" dirty="0" err="1"/>
              <a:t>gastrodigiunale</a:t>
            </a:r>
            <a:r>
              <a:rPr lang="it-IT" sz="2000" dirty="0"/>
              <a:t> (parete posteriore). Più rara in SG, a carico dell’incisura antrale.</a:t>
            </a:r>
          </a:p>
          <a:p>
            <a:pPr marL="285750" indent="-285750">
              <a:buSzPct val="100000"/>
              <a:buFont typeface="Arial"/>
              <a:buChar char="•"/>
              <a:defRPr sz="2400"/>
            </a:pPr>
            <a:endParaRPr lang="it-IT" sz="2000" dirty="0"/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rPr lang="it-IT" sz="2000" dirty="0"/>
              <a:t>Asintomatica 50%</a:t>
            </a:r>
          </a:p>
          <a:p>
            <a:pPr marL="285750" indent="-285750">
              <a:buSzPct val="100000"/>
              <a:buFont typeface="Arial"/>
              <a:buChar char="•"/>
              <a:defRPr sz="2400"/>
            </a:pPr>
            <a:endParaRPr lang="it-IT" sz="2000" dirty="0"/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rPr lang="it-IT" sz="2000" dirty="0"/>
              <a:t>Ruolo dell’</a:t>
            </a:r>
            <a:r>
              <a:rPr lang="it-IT" sz="2000" dirty="0" err="1"/>
              <a:t>H.Pylori</a:t>
            </a:r>
            <a:r>
              <a:rPr lang="it-IT" sz="2000" dirty="0"/>
              <a:t> non definito (</a:t>
            </a:r>
            <a:r>
              <a:rPr lang="it-IT" sz="2000" u="sng" dirty="0"/>
              <a:t>SCREENING PRE-CHIRURGICO??</a:t>
            </a:r>
            <a:r>
              <a:rPr lang="it-IT" sz="2000" dirty="0"/>
              <a:t>)</a:t>
            </a:r>
          </a:p>
          <a:p>
            <a:pPr>
              <a:defRPr sz="2400"/>
            </a:pPr>
            <a:endParaRPr lang="it-IT" sz="2000" dirty="0"/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rPr lang="it-IT" sz="2000" dirty="0"/>
              <a:t>Se ulcere recidivanti,</a:t>
            </a:r>
            <a:r>
              <a:rPr lang="it-IT" sz="2000" dirty="0">
                <a:latin typeface="Wingdings-Regular"/>
                <a:ea typeface="Wingdings-Regular"/>
                <a:cs typeface="Wingdings-Regular"/>
                <a:sym typeface="Wingdings-Regular"/>
              </a:rPr>
              <a:t> </a:t>
            </a:r>
            <a:r>
              <a:rPr lang="it-IT" sz="2000" dirty="0"/>
              <a:t>indagare per fistola gastro-gastrica</a:t>
            </a:r>
          </a:p>
          <a:p>
            <a:pPr marL="285750" indent="-285750">
              <a:buSzPct val="100000"/>
              <a:buFont typeface="Arial"/>
              <a:buChar char="•"/>
              <a:defRPr sz="2400"/>
            </a:pPr>
            <a:endParaRPr lang="it-IT" sz="2000" dirty="0"/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rPr lang="it-IT" sz="2000" dirty="0"/>
              <a:t>Ricercare corpo estraneo (es. Punti di sutura)</a:t>
            </a:r>
          </a:p>
          <a:p>
            <a:pPr marL="285750" indent="-285750">
              <a:buSzPct val="100000"/>
              <a:buFont typeface="Arial"/>
              <a:buChar char="•"/>
              <a:defRPr sz="2400"/>
            </a:pPr>
            <a:endParaRPr lang="it-IT" sz="2000" dirty="0"/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rPr lang="it-IT" sz="2000" dirty="0"/>
              <a:t>Ricercare fattori di rischio (FANS; fumo; alcool)</a:t>
            </a:r>
          </a:p>
          <a:p>
            <a:pPr marL="285750" indent="-285750">
              <a:buSzPct val="100000"/>
              <a:buFont typeface="Arial"/>
              <a:buChar char="•"/>
              <a:defRPr sz="2400"/>
            </a:pPr>
            <a:endParaRPr lang="it-IT" sz="2000" dirty="0"/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rPr lang="it-IT" sz="2000" dirty="0"/>
              <a:t>Prevenzione: PPI per sei mesi </a:t>
            </a:r>
            <a:r>
              <a:rPr lang="it-IT" sz="2000" dirty="0" err="1"/>
              <a:t>p.o.</a:t>
            </a:r>
            <a:endParaRPr lang="it-IT" sz="2000" dirty="0"/>
          </a:p>
        </p:txBody>
      </p:sp>
      <p:sp>
        <p:nvSpPr>
          <p:cNvPr id="3" name="Rettangolo 2"/>
          <p:cNvSpPr/>
          <p:nvPr/>
        </p:nvSpPr>
        <p:spPr>
          <a:xfrm>
            <a:off x="3095427" y="417871"/>
            <a:ext cx="540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EMORRAGIA (&gt;30gg): ULCERE MARGINALI</a:t>
            </a:r>
          </a:p>
        </p:txBody>
      </p:sp>
      <p:pic>
        <p:nvPicPr>
          <p:cNvPr id="4" name="image36.png" descr="image36.png"/>
          <p:cNvPicPr>
            <a:picLocks noChangeAspect="1"/>
          </p:cNvPicPr>
          <p:nvPr/>
        </p:nvPicPr>
        <p:blipFill>
          <a:blip r:embed="rId2" cstate="print"/>
          <a:srcRect t="17328" r="53620"/>
          <a:stretch>
            <a:fillRect/>
          </a:stretch>
        </p:blipFill>
        <p:spPr>
          <a:xfrm>
            <a:off x="9478042" y="267776"/>
            <a:ext cx="1952626" cy="2149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36.png" descr="image36.png"/>
          <p:cNvPicPr>
            <a:picLocks noChangeAspect="1"/>
          </p:cNvPicPr>
          <p:nvPr/>
        </p:nvPicPr>
        <p:blipFill>
          <a:blip r:embed="rId2" cstate="print"/>
          <a:srcRect l="52281" t="17328"/>
          <a:stretch>
            <a:fillRect/>
          </a:stretch>
        </p:blipFill>
        <p:spPr>
          <a:xfrm>
            <a:off x="9421676" y="3982972"/>
            <a:ext cx="2008992" cy="2149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480" y="2466818"/>
            <a:ext cx="1809750" cy="14668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31" y="147912"/>
            <a:ext cx="2545533" cy="86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94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48000" y="1874729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SzPct val="100000"/>
              <a:buFont typeface="Wingdings-Regular"/>
              <a:buChar char="➢"/>
              <a:defRPr sz="2800"/>
            </a:pPr>
            <a:r>
              <a:rPr lang="it-IT" dirty="0"/>
              <a:t> Emostasi endoscopica (se necessaria)</a:t>
            </a:r>
          </a:p>
          <a:p>
            <a:pPr>
              <a:defRPr sz="2800"/>
            </a:pPr>
            <a:endParaRPr lang="it-IT" dirty="0"/>
          </a:p>
          <a:p>
            <a:pPr marL="285750" indent="-285750">
              <a:buSzPct val="100000"/>
              <a:buFont typeface="Wingdings-Regular"/>
              <a:buChar char="➢"/>
              <a:defRPr sz="2800"/>
            </a:pPr>
            <a:r>
              <a:rPr lang="it-IT" dirty="0"/>
              <a:t>  Inibitori della pompa protonica</a:t>
            </a:r>
          </a:p>
          <a:p>
            <a:pPr marL="285750" indent="-285750">
              <a:buSzPct val="100000"/>
              <a:buFont typeface="Wingdings-Regular"/>
              <a:buChar char="➢"/>
              <a:defRPr sz="2800"/>
            </a:pPr>
            <a:endParaRPr lang="it-IT" dirty="0"/>
          </a:p>
          <a:p>
            <a:pPr marL="285750" indent="-285750">
              <a:buSzPct val="100000"/>
              <a:buFont typeface="Wingdings-Regular"/>
              <a:buChar char="➢"/>
              <a:defRPr sz="2800"/>
            </a:pPr>
            <a:r>
              <a:rPr lang="it-IT" dirty="0"/>
              <a:t>  </a:t>
            </a:r>
            <a:r>
              <a:rPr lang="it-IT" dirty="0" err="1"/>
              <a:t>Sucralfato</a:t>
            </a:r>
            <a:endParaRPr lang="it-IT" dirty="0"/>
          </a:p>
          <a:p>
            <a:pPr>
              <a:defRPr sz="2800"/>
            </a:pPr>
            <a:endParaRPr lang="it-IT" dirty="0"/>
          </a:p>
          <a:p>
            <a:pPr marL="285750" indent="-285750">
              <a:buSzPct val="100000"/>
              <a:buFont typeface="Wingdings-Regular"/>
              <a:buChar char="➢"/>
              <a:defRPr sz="2800"/>
            </a:pPr>
            <a:r>
              <a:rPr lang="it-IT" dirty="0"/>
              <a:t>  Controllo endoscopico a 8 settimane</a:t>
            </a:r>
          </a:p>
        </p:txBody>
      </p:sp>
      <p:sp>
        <p:nvSpPr>
          <p:cNvPr id="3" name="Rettangolo 2"/>
          <p:cNvSpPr/>
          <p:nvPr/>
        </p:nvSpPr>
        <p:spPr>
          <a:xfrm>
            <a:off x="2920565" y="476195"/>
            <a:ext cx="6223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ULCERE MARGINALI: TRATTAMENTO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164" y="1222820"/>
            <a:ext cx="2857500" cy="32670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132" y="3340936"/>
            <a:ext cx="1771650" cy="10572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14" y="4040715"/>
            <a:ext cx="2476500" cy="1504950"/>
          </a:xfrm>
          <a:prstGeom prst="rect">
            <a:avLst/>
          </a:prstGeom>
        </p:spPr>
      </p:pic>
      <p:pic>
        <p:nvPicPr>
          <p:cNvPr id="7" name="image31.png" descr="image31.png">
            <a:extLst>
              <a:ext uri="{FF2B5EF4-FFF2-40B4-BE49-F238E27FC236}">
                <a16:creationId xmlns:a16="http://schemas.microsoft.com/office/drawing/2014/main" id="{A1409434-3FBA-3B46-9F12-F5C7AF3F23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039" y="1222820"/>
            <a:ext cx="2232249" cy="15944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6199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5B78071-A944-855E-8F28-33B5C32B5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396" y="564117"/>
            <a:ext cx="8686800" cy="503872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B120115-B1E0-101E-5F27-D9886A022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45" y="387626"/>
            <a:ext cx="4946581" cy="15987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8D211A6-66E6-4CF6-32A9-ABEBE3681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82" y="2625587"/>
            <a:ext cx="3000375" cy="14478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383509C-3067-D518-1F51-DA5F7810A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3331" y="3836503"/>
            <a:ext cx="2566988" cy="21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9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49" y="520583"/>
            <a:ext cx="4743450" cy="20669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892" y="557991"/>
            <a:ext cx="4610100" cy="51435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86" y="2705273"/>
            <a:ext cx="45243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1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973CC90-2B39-9512-5C04-3A080A2AD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20" y="866596"/>
            <a:ext cx="9263743" cy="20832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021E416-B262-300D-9C8C-B5EB7A8B8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84" y="3703134"/>
            <a:ext cx="102965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02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41442AB-D902-917C-0CFC-025100B5E068}"/>
              </a:ext>
            </a:extLst>
          </p:cNvPr>
          <p:cNvSpPr txBox="1"/>
          <p:nvPr/>
        </p:nvSpPr>
        <p:spPr>
          <a:xfrm>
            <a:off x="5342313" y="2582027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RISCHIO ASCRIVIBILE ALLE TECNICHE CHIRURGICHE:</a:t>
            </a:r>
          </a:p>
          <a:p>
            <a:pPr algn="ctr"/>
            <a:endParaRPr lang="en-US" dirty="0"/>
          </a:p>
          <a:p>
            <a:pPr algn="ctr"/>
            <a:r>
              <a:rPr lang="en-US" b="1" dirty="0" err="1"/>
              <a:t>eccessiva</a:t>
            </a:r>
            <a:r>
              <a:rPr lang="en-US" b="1" dirty="0"/>
              <a:t> </a:t>
            </a:r>
            <a:r>
              <a:rPr lang="en-US" b="1" dirty="0" err="1"/>
              <a:t>trazione</a:t>
            </a:r>
            <a:r>
              <a:rPr lang="en-US" b="1" dirty="0"/>
              <a:t>, </a:t>
            </a:r>
            <a:r>
              <a:rPr lang="en-US" b="1" dirty="0" err="1"/>
              <a:t>tensione</a:t>
            </a:r>
            <a:r>
              <a:rPr lang="en-US" b="1" dirty="0"/>
              <a:t> </a:t>
            </a:r>
            <a:r>
              <a:rPr lang="en-US" b="1" dirty="0" err="1"/>
              <a:t>meccanica</a:t>
            </a:r>
            <a:r>
              <a:rPr lang="en-US" b="1" dirty="0"/>
              <a:t>/ischemia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LUNGHEZZA DELLO STAPLER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Tipologia</a:t>
            </a:r>
            <a:r>
              <a:rPr lang="en-US" dirty="0"/>
              <a:t> di </a:t>
            </a:r>
            <a:r>
              <a:rPr lang="en-US" dirty="0" err="1"/>
              <a:t>suturatrice</a:t>
            </a:r>
            <a:r>
              <a:rPr lang="en-US" dirty="0"/>
              <a:t> (</a:t>
            </a:r>
            <a:r>
              <a:rPr lang="en-US" dirty="0" err="1"/>
              <a:t>circolare</a:t>
            </a:r>
            <a:r>
              <a:rPr lang="en-US" dirty="0"/>
              <a:t>/</a:t>
            </a:r>
            <a:r>
              <a:rPr lang="en-US" dirty="0" err="1"/>
              <a:t>lineare</a:t>
            </a:r>
            <a:r>
              <a:rPr lang="en-US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Rinforzo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sutura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F47B5E0-2AD3-5F86-B878-F4EAA1771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39" y="493037"/>
            <a:ext cx="5296522" cy="222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42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F88DC3A-7F1C-71E3-4A1F-B2BE87647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426" y="497579"/>
            <a:ext cx="7265504" cy="20369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D11B1C-D26E-F8AA-36B2-51D91E251972}"/>
              </a:ext>
            </a:extLst>
          </p:cNvPr>
          <p:cNvSpPr txBox="1"/>
          <p:nvPr/>
        </p:nvSpPr>
        <p:spPr>
          <a:xfrm>
            <a:off x="1411357" y="2991678"/>
            <a:ext cx="9521687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12121"/>
                </a:solidFill>
                <a:effectLst/>
                <a:latin typeface="BlinkMacSystemFont"/>
              </a:rPr>
              <a:t>Staple-line reinforcement, staple-line oversewing, and higher body mass index 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were found to be protective for bleed after adjusting for confounders and interactions. </a:t>
            </a:r>
            <a:r>
              <a:rPr lang="en-US" sz="2400" b="1" i="0" dirty="0">
                <a:solidFill>
                  <a:srgbClr val="212121"/>
                </a:solidFill>
                <a:effectLst/>
                <a:latin typeface="BlinkMacSystemFont"/>
              </a:rPr>
              <a:t>An increase in pylorus distance 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did show a signal toward a protective effect; however, this was not statistically significant</a:t>
            </a:r>
            <a:r>
              <a:rPr lang="en-US" sz="2800" b="0" i="0" dirty="0">
                <a:solidFill>
                  <a:srgbClr val="212121"/>
                </a:solidFill>
                <a:effectLst/>
                <a:latin typeface="BlinkMacSystemFont"/>
              </a:rPr>
              <a:t>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24125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C5A234A-713D-E440-32ED-DCDDC8503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73593"/>
            <a:ext cx="8169965" cy="249537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0AC2A5-F71E-CC37-9035-506FB5D33153}"/>
              </a:ext>
            </a:extLst>
          </p:cNvPr>
          <p:cNvSpPr txBox="1"/>
          <p:nvPr/>
        </p:nvSpPr>
        <p:spPr>
          <a:xfrm>
            <a:off x="2292625" y="3304207"/>
            <a:ext cx="79347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Incidences of post-operative bleeding and blood transfusion requirements are higher in patients on CAC during the LSG. Oversewing the sleeve staple line leads to </a:t>
            </a:r>
            <a:r>
              <a:rPr lang="en-US" sz="2400" b="1" i="0" dirty="0">
                <a:solidFill>
                  <a:srgbClr val="212121"/>
                </a:solidFill>
                <a:effectLst/>
                <a:latin typeface="BlinkMacSystemFont"/>
              </a:rPr>
              <a:t>longer operative times without additional benefit 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BlinkMacSystemFont"/>
              </a:rPr>
              <a:t>in 30-day outcomes.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90639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11B9BE8-827D-5193-D178-93A2EE02B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087" y="363606"/>
            <a:ext cx="7434470" cy="227026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9B94E8C-1720-D44E-714C-8E4D4DF37160}"/>
              </a:ext>
            </a:extLst>
          </p:cNvPr>
          <p:cNvSpPr txBox="1"/>
          <p:nvPr/>
        </p:nvSpPr>
        <p:spPr>
          <a:xfrm>
            <a:off x="1500809" y="3531634"/>
            <a:ext cx="89750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12121"/>
                </a:solidFill>
                <a:effectLst/>
                <a:latin typeface="BlinkMacSystemFont"/>
              </a:rPr>
              <a:t>Type of bariatric surgery, pre-op hematocrit, age, duration of procedure, and pre-op creatinine were the 5 most important features identified by ML retrospectively.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78434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8505FCC-9D42-518B-3555-3092E631E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100" y="140670"/>
            <a:ext cx="6033052" cy="147516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DEE53C3-80A8-DED9-BC60-FF1BF6FFF294}"/>
              </a:ext>
            </a:extLst>
          </p:cNvPr>
          <p:cNvSpPr txBox="1"/>
          <p:nvPr/>
        </p:nvSpPr>
        <p:spPr>
          <a:xfrm>
            <a:off x="675859" y="1839149"/>
            <a:ext cx="105156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/>
            </a:pPr>
            <a:r>
              <a:rPr lang="it-IT" sz="2400" u="sng" dirty="0"/>
              <a:t>Rischio aumentato se sono presenti almeno 3 dei seguenti fattori:</a:t>
            </a:r>
          </a:p>
          <a:p>
            <a:pPr algn="ctr">
              <a:defRPr sz="2000" b="1"/>
            </a:pPr>
            <a:endParaRPr lang="it-IT" dirty="0"/>
          </a:p>
          <a:p>
            <a:pPr marL="342900" indent="-342900" algn="ctr">
              <a:buFont typeface="Wingdings" panose="05000000000000000000" pitchFamily="2" charset="2"/>
              <a:buChar char="Ø"/>
              <a:defRPr sz="2000" b="1"/>
            </a:pPr>
            <a:r>
              <a:rPr lang="it-IT" dirty="0"/>
              <a:t>Sesso maschile</a:t>
            </a:r>
          </a:p>
          <a:p>
            <a:pPr marL="342900" indent="-342900" algn="ctr">
              <a:buFont typeface="Wingdings" panose="05000000000000000000" pitchFamily="2" charset="2"/>
              <a:buChar char="Ø"/>
              <a:defRPr sz="2000" b="1"/>
            </a:pPr>
            <a:endParaRPr lang="it-IT" dirty="0"/>
          </a:p>
          <a:p>
            <a:pPr marL="342900" indent="-342900" algn="ctr">
              <a:buFont typeface="Wingdings" panose="05000000000000000000" pitchFamily="2" charset="2"/>
              <a:buChar char="Ø"/>
              <a:defRPr sz="2000" b="1"/>
            </a:pPr>
            <a:r>
              <a:rPr lang="it-IT" dirty="0"/>
              <a:t>&gt;45 anni</a:t>
            </a:r>
          </a:p>
          <a:p>
            <a:pPr marL="342900" indent="-342900" algn="ctr">
              <a:buFont typeface="Wingdings" panose="05000000000000000000" pitchFamily="2" charset="2"/>
              <a:buChar char="Ø"/>
              <a:defRPr sz="2000" b="1"/>
            </a:pPr>
            <a:endParaRPr lang="it-IT" dirty="0"/>
          </a:p>
          <a:p>
            <a:pPr marL="342900" indent="-342900" algn="ctr">
              <a:buFont typeface="Wingdings" panose="05000000000000000000" pitchFamily="2" charset="2"/>
              <a:buChar char="Ø"/>
              <a:defRPr sz="2000" b="1"/>
            </a:pPr>
            <a:r>
              <a:rPr lang="it-IT" dirty="0"/>
              <a:t>BMI &lt;40kg/m2</a:t>
            </a:r>
          </a:p>
          <a:p>
            <a:pPr marL="342900" indent="-342900" algn="ctr">
              <a:buFont typeface="Wingdings" panose="05000000000000000000" pitchFamily="2" charset="2"/>
              <a:buChar char="Ø"/>
              <a:defRPr sz="2000" b="1"/>
            </a:pPr>
            <a:endParaRPr lang="it-IT" dirty="0"/>
          </a:p>
          <a:p>
            <a:pPr marL="342900" indent="-342900" algn="ctr">
              <a:buFont typeface="Wingdings" panose="05000000000000000000" pitchFamily="2" charset="2"/>
              <a:buChar char="Ø"/>
              <a:defRPr sz="2000" b="1"/>
            </a:pPr>
            <a:r>
              <a:rPr lang="it-IT" dirty="0"/>
              <a:t>Patologia cardiovascolare</a:t>
            </a:r>
          </a:p>
          <a:p>
            <a:pPr marL="342900" indent="-342900" algn="ctr">
              <a:buFont typeface="Wingdings" panose="05000000000000000000" pitchFamily="2" charset="2"/>
              <a:buChar char="Ø"/>
              <a:defRPr sz="2000" b="1"/>
            </a:pPr>
            <a:endParaRPr lang="it-IT" dirty="0"/>
          </a:p>
          <a:p>
            <a:pPr marL="342900" indent="-342900" algn="ctr">
              <a:buFont typeface="Wingdings" panose="05000000000000000000" pitchFamily="2" charset="2"/>
              <a:buChar char="Ø"/>
              <a:defRPr sz="2000" b="1"/>
            </a:pPr>
            <a:r>
              <a:rPr lang="it-IT" dirty="0"/>
              <a:t>Sleeve </a:t>
            </a:r>
            <a:r>
              <a:rPr lang="it-IT" dirty="0" err="1"/>
              <a:t>gastrectomy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104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DAC3F0B-93BE-B8A2-4FCC-9354F74DF106}"/>
              </a:ext>
            </a:extLst>
          </p:cNvPr>
          <p:cNvSpPr txBox="1"/>
          <p:nvPr/>
        </p:nvSpPr>
        <p:spPr>
          <a:xfrm>
            <a:off x="561650" y="179070"/>
            <a:ext cx="1025718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/>
              <a:t>La</a:t>
            </a:r>
            <a:r>
              <a:rPr lang="en-US" sz="2400" dirty="0"/>
              <a:t> </a:t>
            </a:r>
            <a:r>
              <a:rPr lang="en-US" sz="2400" b="1" dirty="0" err="1"/>
              <a:t>chirurgia</a:t>
            </a:r>
            <a:r>
              <a:rPr lang="en-US" sz="2400" b="0" dirty="0"/>
              <a:t> </a:t>
            </a:r>
            <a:r>
              <a:rPr lang="en-US" sz="2400" b="0" dirty="0" err="1"/>
              <a:t>bariatrica</a:t>
            </a:r>
            <a:r>
              <a:rPr lang="en-US" sz="2400" b="0" dirty="0"/>
              <a:t> </a:t>
            </a:r>
            <a:r>
              <a:rPr lang="en-US" sz="2400" b="0" dirty="0" err="1"/>
              <a:t>rappresenta</a:t>
            </a:r>
            <a:r>
              <a:rPr lang="en-US" sz="2400" b="0" dirty="0"/>
              <a:t> </a:t>
            </a:r>
            <a:r>
              <a:rPr lang="en-US" sz="2400" b="0" dirty="0" err="1"/>
              <a:t>attualmente</a:t>
            </a:r>
            <a:r>
              <a:rPr lang="en-US" sz="2400" b="0" dirty="0"/>
              <a:t> il </a:t>
            </a:r>
            <a:r>
              <a:rPr lang="en-US" sz="2400" b="1" dirty="0" err="1"/>
              <a:t>trattamento</a:t>
            </a:r>
            <a:r>
              <a:rPr lang="en-US" sz="2400" b="1" dirty="0"/>
              <a:t> </a:t>
            </a:r>
            <a:r>
              <a:rPr lang="en-US" sz="2400" b="1" dirty="0" err="1"/>
              <a:t>più</a:t>
            </a:r>
            <a:r>
              <a:rPr lang="en-US" sz="2400" b="1" dirty="0"/>
              <a:t> </a:t>
            </a:r>
            <a:r>
              <a:rPr lang="en-US" sz="2400" b="1" dirty="0" err="1"/>
              <a:t>efficace</a:t>
            </a:r>
            <a:r>
              <a:rPr lang="en-US" sz="2400" b="1" dirty="0"/>
              <a:t> </a:t>
            </a:r>
            <a:r>
              <a:rPr lang="en-US" sz="2400" b="0" dirty="0"/>
              <a:t>per </a:t>
            </a:r>
            <a:r>
              <a:rPr lang="en-US" sz="2400" b="0" dirty="0" err="1"/>
              <a:t>l’obesità</a:t>
            </a:r>
            <a:r>
              <a:rPr lang="en-US" sz="2400" b="0" dirty="0"/>
              <a:t>, </a:t>
            </a:r>
            <a:r>
              <a:rPr lang="en-US" sz="2400" b="0" dirty="0" err="1"/>
              <a:t>contribuendo</a:t>
            </a:r>
            <a:r>
              <a:rPr lang="en-US" sz="2400" b="0" dirty="0"/>
              <a:t> </a:t>
            </a:r>
            <a:r>
              <a:rPr lang="en-US" sz="2400" b="0" dirty="0" err="1"/>
              <a:t>significativamente</a:t>
            </a:r>
            <a:r>
              <a:rPr lang="en-US" sz="2400" b="0" dirty="0"/>
              <a:t> </a:t>
            </a:r>
            <a:r>
              <a:rPr lang="en-US" sz="2400" b="0" dirty="0" err="1"/>
              <a:t>alla</a:t>
            </a:r>
            <a:r>
              <a:rPr lang="en-US" sz="2400" b="0" dirty="0"/>
              <a:t> </a:t>
            </a:r>
            <a:r>
              <a:rPr lang="en-US" sz="2400" b="0" dirty="0" err="1"/>
              <a:t>perdita</a:t>
            </a:r>
            <a:r>
              <a:rPr lang="en-US" sz="2400" b="0" dirty="0"/>
              <a:t> di peso e al </a:t>
            </a:r>
            <a:r>
              <a:rPr lang="en-US" sz="2400" b="0" dirty="0" err="1"/>
              <a:t>miglioramento</a:t>
            </a:r>
            <a:r>
              <a:rPr lang="en-US" sz="2400" b="0" dirty="0"/>
              <a:t> </a:t>
            </a:r>
            <a:r>
              <a:rPr lang="en-US" sz="2400" b="0" dirty="0" err="1"/>
              <a:t>delle</a:t>
            </a:r>
            <a:r>
              <a:rPr lang="en-US" sz="2400" b="0" dirty="0"/>
              <a:t> </a:t>
            </a:r>
            <a:r>
              <a:rPr lang="en-US" sz="2400" b="0" dirty="0" err="1"/>
              <a:t>comorbidità</a:t>
            </a:r>
            <a:r>
              <a:rPr lang="en-US" sz="2400" b="0" dirty="0"/>
              <a:t> associate</a:t>
            </a:r>
          </a:p>
          <a:p>
            <a:pPr algn="ctr"/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 err="1"/>
              <a:t>Tuttavia</a:t>
            </a:r>
            <a:r>
              <a:rPr lang="en-US" sz="2400" b="0" dirty="0"/>
              <a:t>, come </a:t>
            </a:r>
            <a:r>
              <a:rPr lang="en-US" sz="2400" b="0" dirty="0" err="1"/>
              <a:t>ogni</a:t>
            </a:r>
            <a:r>
              <a:rPr lang="en-US" sz="2400" b="0" dirty="0"/>
              <a:t> </a:t>
            </a:r>
            <a:r>
              <a:rPr lang="en-US" sz="2400" b="0" dirty="0" err="1"/>
              <a:t>intervento</a:t>
            </a:r>
            <a:r>
              <a:rPr lang="en-US" sz="2400" b="0" dirty="0"/>
              <a:t>, </a:t>
            </a:r>
            <a:r>
              <a:rPr lang="en-US" sz="2400" b="0" dirty="0" err="1"/>
              <a:t>può</a:t>
            </a:r>
            <a:r>
              <a:rPr lang="en-US" sz="2400" b="0" dirty="0"/>
              <a:t> </a:t>
            </a:r>
            <a:r>
              <a:rPr lang="en-US" sz="2400" b="0" dirty="0" err="1"/>
              <a:t>comportare</a:t>
            </a:r>
            <a:r>
              <a:rPr lang="en-US" sz="2400" b="0" dirty="0"/>
              <a:t> </a:t>
            </a:r>
            <a:r>
              <a:rPr lang="en-US" sz="2400" b="1" dirty="0" err="1"/>
              <a:t>complicanze</a:t>
            </a:r>
            <a:r>
              <a:rPr lang="en-US" sz="2400" b="0" dirty="0"/>
              <a:t> (3.1-8.8%) </a:t>
            </a:r>
            <a:r>
              <a:rPr lang="en-US" sz="2400" b="0" dirty="0" err="1"/>
              <a:t>sia</a:t>
            </a:r>
            <a:r>
              <a:rPr lang="en-US" sz="2400" b="0" dirty="0"/>
              <a:t> </a:t>
            </a:r>
            <a:r>
              <a:rPr lang="en-US" sz="2400" b="0" dirty="0" err="1"/>
              <a:t>precoci</a:t>
            </a:r>
            <a:r>
              <a:rPr lang="en-US" sz="2400" b="0" dirty="0"/>
              <a:t> </a:t>
            </a:r>
            <a:r>
              <a:rPr lang="en-US" sz="2400" b="0" dirty="0" err="1"/>
              <a:t>che</a:t>
            </a:r>
            <a:r>
              <a:rPr lang="en-US" sz="2400" b="0" dirty="0"/>
              <a:t> tardive, di cui 0.9-9.4% </a:t>
            </a:r>
            <a:r>
              <a:rPr lang="en-US" sz="2400" b="0" dirty="0" err="1"/>
              <a:t>necessitano</a:t>
            </a:r>
            <a:r>
              <a:rPr lang="en-US" sz="2400" b="0" dirty="0"/>
              <a:t> di </a:t>
            </a:r>
            <a:r>
              <a:rPr lang="en-US" sz="2400" b="0" dirty="0" err="1"/>
              <a:t>reintervento</a:t>
            </a:r>
            <a:endParaRPr lang="en-US" sz="2400" b="0" dirty="0"/>
          </a:p>
          <a:p>
            <a:pPr algn="ctr"/>
            <a:endParaRPr lang="en-US" sz="2400" dirty="0"/>
          </a:p>
          <a:p>
            <a:pPr algn="ctr"/>
            <a:r>
              <a:rPr lang="en-US" sz="2400" b="0" dirty="0"/>
              <a:t>Le </a:t>
            </a:r>
            <a:r>
              <a:rPr lang="en-US" sz="2400" b="0" dirty="0" err="1"/>
              <a:t>complicanze</a:t>
            </a:r>
            <a:r>
              <a:rPr lang="en-US" sz="2400" b="0" dirty="0"/>
              <a:t> </a:t>
            </a:r>
            <a:r>
              <a:rPr lang="en-US" sz="2400" b="0" dirty="0" err="1"/>
              <a:t>comportano</a:t>
            </a:r>
            <a:r>
              <a:rPr lang="en-US" sz="2400" b="0" dirty="0"/>
              <a:t> </a:t>
            </a:r>
            <a:r>
              <a:rPr lang="en-US" sz="2400" b="0" dirty="0" err="1"/>
              <a:t>un’estensione</a:t>
            </a:r>
            <a:r>
              <a:rPr lang="en-US" sz="2400" b="0" dirty="0"/>
              <a:t> </a:t>
            </a:r>
            <a:r>
              <a:rPr lang="en-US" sz="2400" b="0" dirty="0" err="1"/>
              <a:t>della</a:t>
            </a:r>
            <a:r>
              <a:rPr lang="en-US" sz="2400" b="0" dirty="0"/>
              <a:t> </a:t>
            </a:r>
            <a:r>
              <a:rPr lang="en-US" sz="2400" b="0" dirty="0" err="1"/>
              <a:t>degenza</a:t>
            </a:r>
            <a:r>
              <a:rPr lang="en-US" sz="2400" b="0" dirty="0"/>
              <a:t>, </a:t>
            </a:r>
            <a:r>
              <a:rPr lang="en-US" sz="2400" b="0" dirty="0" err="1"/>
              <a:t>complicazioni</a:t>
            </a:r>
            <a:r>
              <a:rPr lang="en-US" sz="2400" b="0" dirty="0"/>
              <a:t> </a:t>
            </a:r>
            <a:r>
              <a:rPr lang="en-US" sz="2400" b="0" dirty="0" err="1"/>
              <a:t>maggiori</a:t>
            </a:r>
            <a:r>
              <a:rPr lang="en-US" sz="2400" b="0" dirty="0"/>
              <a:t> (</a:t>
            </a:r>
            <a:r>
              <a:rPr lang="en-US" sz="2400" b="0" dirty="0" err="1"/>
              <a:t>sepsi</a:t>
            </a:r>
            <a:r>
              <a:rPr lang="en-US" sz="2400" b="0" dirty="0"/>
              <a:t>, MOF) e </a:t>
            </a:r>
            <a:r>
              <a:rPr lang="en-US" sz="2400" b="0" dirty="0" err="1"/>
              <a:t>aumento</a:t>
            </a:r>
            <a:r>
              <a:rPr lang="en-US" sz="2400" b="0" dirty="0"/>
              <a:t> </a:t>
            </a:r>
            <a:r>
              <a:rPr lang="en-US" sz="2400" b="0" dirty="0" err="1"/>
              <a:t>della</a:t>
            </a:r>
            <a:r>
              <a:rPr lang="en-US" sz="2400" b="0" dirty="0"/>
              <a:t> </a:t>
            </a:r>
            <a:r>
              <a:rPr lang="en-US" sz="2400" b="0" dirty="0" err="1"/>
              <a:t>mortalità</a:t>
            </a:r>
            <a:r>
              <a:rPr lang="en-US" sz="2400" b="0" dirty="0"/>
              <a:t> (0.1% vs 1%)</a:t>
            </a:r>
          </a:p>
          <a:p>
            <a:pPr algn="ctr"/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 err="1"/>
              <a:t>Negli</a:t>
            </a:r>
            <a:r>
              <a:rPr lang="en-US" sz="2400" b="0" dirty="0"/>
              <a:t> </a:t>
            </a:r>
            <a:r>
              <a:rPr lang="en-US" sz="2400" b="0" dirty="0" err="1"/>
              <a:t>ultimi</a:t>
            </a:r>
            <a:r>
              <a:rPr lang="en-US" sz="2400" b="0" dirty="0"/>
              <a:t> </a:t>
            </a:r>
            <a:r>
              <a:rPr lang="en-US" sz="2400" b="0" dirty="0" err="1" smtClean="0"/>
              <a:t>anni</a:t>
            </a:r>
            <a:r>
              <a:rPr lang="en-US" sz="2400" b="0" dirty="0" smtClean="0"/>
              <a:t>, </a:t>
            </a:r>
            <a:r>
              <a:rPr lang="en-US" sz="2400" b="1" dirty="0" err="1"/>
              <a:t>l’endoscopia</a:t>
            </a:r>
            <a:r>
              <a:rPr lang="en-US" sz="2400" b="1" dirty="0"/>
              <a:t> </a:t>
            </a:r>
            <a:r>
              <a:rPr lang="en-US" sz="2400" b="1" dirty="0" err="1"/>
              <a:t>operativa</a:t>
            </a:r>
            <a:r>
              <a:rPr lang="en-US" sz="2400" b="1" dirty="0"/>
              <a:t> </a:t>
            </a:r>
            <a:r>
              <a:rPr lang="en-US" sz="2400" b="0" dirty="0"/>
              <a:t>ha </a:t>
            </a:r>
            <a:r>
              <a:rPr lang="en-US" sz="2400" b="0" dirty="0" err="1"/>
              <a:t>assunto</a:t>
            </a:r>
            <a:r>
              <a:rPr lang="en-US" sz="2400" b="0" dirty="0"/>
              <a:t> un </a:t>
            </a:r>
            <a:r>
              <a:rPr lang="en-US" sz="2400" b="0" dirty="0" err="1"/>
              <a:t>ruolo</a:t>
            </a:r>
            <a:r>
              <a:rPr lang="en-US" sz="2400" b="0" dirty="0"/>
              <a:t> </a:t>
            </a:r>
            <a:r>
              <a:rPr lang="en-US" sz="2400" b="0" dirty="0" err="1"/>
              <a:t>cruciale</a:t>
            </a:r>
            <a:r>
              <a:rPr lang="en-US" sz="2400" b="0" dirty="0"/>
              <a:t> </a:t>
            </a:r>
            <a:r>
              <a:rPr lang="en-US" sz="2400" b="0" dirty="0" err="1"/>
              <a:t>nella</a:t>
            </a:r>
            <a:r>
              <a:rPr lang="en-US" sz="2400" b="0" dirty="0"/>
              <a:t> </a:t>
            </a:r>
            <a:r>
              <a:rPr lang="en-US" sz="2400" b="0" dirty="0" err="1"/>
              <a:t>gestione</a:t>
            </a:r>
            <a:r>
              <a:rPr lang="en-US" sz="2400" b="0" dirty="0"/>
              <a:t> </a:t>
            </a:r>
            <a:r>
              <a:rPr lang="en-US" sz="2400" b="0" dirty="0" err="1"/>
              <a:t>delle</a:t>
            </a:r>
            <a:r>
              <a:rPr lang="en-US" sz="2400" b="0" dirty="0"/>
              <a:t> </a:t>
            </a:r>
            <a:r>
              <a:rPr lang="en-US" sz="2400" b="0" dirty="0" err="1"/>
              <a:t>complicanze</a:t>
            </a:r>
            <a:r>
              <a:rPr lang="en-US" sz="2400" b="0" dirty="0"/>
              <a:t>, </a:t>
            </a:r>
            <a:r>
              <a:rPr lang="en-US" sz="2400" b="0" dirty="0" err="1"/>
              <a:t>offrendo</a:t>
            </a:r>
            <a:r>
              <a:rPr lang="en-US" sz="2400" b="0" dirty="0"/>
              <a:t> </a:t>
            </a:r>
            <a:r>
              <a:rPr lang="en-US" sz="2400" b="0" dirty="0" err="1"/>
              <a:t>soluzioni</a:t>
            </a:r>
            <a:r>
              <a:rPr lang="en-US" sz="2400" b="0" dirty="0"/>
              <a:t> </a:t>
            </a:r>
            <a:r>
              <a:rPr lang="en-US" sz="2400" b="0" dirty="0" err="1"/>
              <a:t>meno</a:t>
            </a:r>
            <a:r>
              <a:rPr lang="en-US" sz="2400" b="0" dirty="0"/>
              <a:t> invasive rispetto </a:t>
            </a:r>
            <a:r>
              <a:rPr lang="en-US" sz="2400" b="0" dirty="0" err="1"/>
              <a:t>alla</a:t>
            </a:r>
            <a:r>
              <a:rPr lang="en-US" sz="2400" b="0" dirty="0"/>
              <a:t> </a:t>
            </a:r>
            <a:r>
              <a:rPr lang="en-US" sz="2400" b="0" dirty="0" err="1"/>
              <a:t>revisione</a:t>
            </a:r>
            <a:r>
              <a:rPr lang="en-US" sz="2400" b="0" dirty="0"/>
              <a:t> </a:t>
            </a:r>
            <a:r>
              <a:rPr lang="en-US" sz="2400" b="0" dirty="0" err="1"/>
              <a:t>chirurgica</a:t>
            </a:r>
            <a:r>
              <a:rPr lang="en-US" sz="2400" b="0" dirty="0"/>
              <a:t> </a:t>
            </a:r>
            <a:r>
              <a:rPr lang="en-US" sz="2400" b="0" dirty="0" err="1"/>
              <a:t>tradizionale</a:t>
            </a:r>
            <a:endParaRPr lang="en-US" sz="2400" b="0" dirty="0"/>
          </a:p>
          <a:p>
            <a:pPr algn="ctr"/>
            <a:endParaRPr lang="en-US" sz="2400" dirty="0"/>
          </a:p>
          <a:p>
            <a:pPr algn="ctr"/>
            <a:r>
              <a:rPr lang="en-US" sz="2400" b="1" dirty="0" err="1"/>
              <a:t>Identificare</a:t>
            </a:r>
            <a:r>
              <a:rPr lang="en-US" sz="2400" b="1" dirty="0"/>
              <a:t> risk score </a:t>
            </a:r>
            <a:r>
              <a:rPr lang="en-US" sz="2400" b="1" dirty="0" err="1"/>
              <a:t>preoperatori</a:t>
            </a:r>
            <a:r>
              <a:rPr lang="en-US" sz="2400" b="1" dirty="0"/>
              <a:t>!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314624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003963" y="968690"/>
            <a:ext cx="81880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Precauzioni generiche</a:t>
            </a:r>
          </a:p>
          <a:p>
            <a:pPr algn="ctr"/>
            <a:endParaRPr lang="it-IT" b="0" i="0" u="sng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EGDS preliminare</a:t>
            </a:r>
          </a:p>
          <a:p>
            <a:pPr algn="ctr"/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Eradicazione se positività all’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Helicobacter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pylori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Normalizzazione dei valori pressori</a:t>
            </a:r>
          </a:p>
          <a:p>
            <a:pPr algn="ctr"/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Attendere sei mesi dopo la rimozione di palloncino intragastrico</a:t>
            </a:r>
          </a:p>
          <a:p>
            <a:pPr algn="ctr"/>
            <a:endParaRPr lang="it-IT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Sospendere antiaggreganti/anticoagulanti/FANS una settimana prima</a:t>
            </a:r>
          </a:p>
          <a:p>
            <a:pPr algn="ctr"/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Astensione dal fumo un mese prima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C9E4B30-E42C-50E6-3648-FD5D3DB87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21" y="693325"/>
            <a:ext cx="4021196" cy="168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237C565C-1C7D-ACAB-AC5A-D5BCEF3A1795}"/>
              </a:ext>
            </a:extLst>
          </p:cNvPr>
          <p:cNvSpPr/>
          <p:nvPr/>
        </p:nvSpPr>
        <p:spPr>
          <a:xfrm>
            <a:off x="1638957" y="624407"/>
            <a:ext cx="9185564" cy="4939749"/>
          </a:xfrm>
          <a:prstGeom prst="ellipse">
            <a:avLst/>
          </a:prstGeom>
          <a:solidFill>
            <a:srgbClr val="FFCCFF"/>
          </a:solidFill>
          <a:effectLst>
            <a:glow rad="101600">
              <a:srgbClr val="FFCCFF">
                <a:alpha val="60000"/>
              </a:srgbClr>
            </a:glo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600" dirty="0">
                <a:solidFill>
                  <a:srgbClr val="002060"/>
                </a:solidFill>
                <a:latin typeface="Edwardian Script ITC" panose="030303020407070D0804" pitchFamily="66" charset="0"/>
              </a:rPr>
              <a:t>Nella buona e </a:t>
            </a:r>
            <a:br>
              <a:rPr lang="it-IT" sz="9600" dirty="0">
                <a:solidFill>
                  <a:srgbClr val="002060"/>
                </a:solidFill>
                <a:latin typeface="Edwardian Script ITC" panose="030303020407070D0804" pitchFamily="66" charset="0"/>
              </a:rPr>
            </a:br>
            <a:r>
              <a:rPr lang="it-IT" sz="9600" dirty="0">
                <a:solidFill>
                  <a:srgbClr val="002060"/>
                </a:solidFill>
                <a:latin typeface="Edwardian Script ITC" panose="030303020407070D0804" pitchFamily="66" charset="0"/>
              </a:rPr>
              <a:t>nella cattiva sorte</a:t>
            </a:r>
            <a:endParaRPr lang="it-IT" sz="9600" dirty="0">
              <a:solidFill>
                <a:srgbClr val="002060"/>
              </a:solidFill>
            </a:endParaRPr>
          </a:p>
        </p:txBody>
      </p:sp>
      <p:pic>
        <p:nvPicPr>
          <p:cNvPr id="6" name="image38.png" descr="image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306" y="180366"/>
            <a:ext cx="1743909" cy="1712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39.png" descr="image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12448" y="3902318"/>
            <a:ext cx="1462528" cy="2057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40.jpg" descr="image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299" y="4274850"/>
            <a:ext cx="1616969" cy="1616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37.png" descr="image37.png"/>
          <p:cNvPicPr>
            <a:picLocks noChangeAspect="1"/>
          </p:cNvPicPr>
          <p:nvPr/>
        </p:nvPicPr>
        <p:blipFill>
          <a:blip r:embed="rId5" cstate="print"/>
          <a:srcRect l="25397" t="7439" r="18915" b="12295"/>
          <a:stretch>
            <a:fillRect/>
          </a:stretch>
        </p:blipFill>
        <p:spPr>
          <a:xfrm>
            <a:off x="10604595" y="228594"/>
            <a:ext cx="1258308" cy="19392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80097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7422" y="2130552"/>
            <a:ext cx="4526280" cy="3227514"/>
          </a:xfrm>
        </p:spPr>
        <p:txBody>
          <a:bodyPr/>
          <a:lstStyle/>
          <a:p>
            <a:r>
              <a:rPr lang="it-IT" dirty="0"/>
              <a:t>Grazie</a:t>
            </a:r>
          </a:p>
        </p:txBody>
      </p:sp>
      <p:pic>
        <p:nvPicPr>
          <p:cNvPr id="4" name="image76.jpeg" descr="image7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0592" y="1258835"/>
            <a:ext cx="3260087" cy="25852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B61837E-787C-B686-26BD-AA11D849E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8789" y="0"/>
            <a:ext cx="6493164" cy="10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3575F0-8B62-8B77-59DC-A75A1DA1CE35}"/>
              </a:ext>
            </a:extLst>
          </p:cNvPr>
          <p:cNvSpPr txBox="1"/>
          <p:nvPr/>
        </p:nvSpPr>
        <p:spPr>
          <a:xfrm>
            <a:off x="2577371" y="1127710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u="sng" dirty="0"/>
              <a:t>Il gastroenterologo endoscopista nelle complicanze della chirurgia bariatrica</a:t>
            </a:r>
            <a:endParaRPr lang="it-IT" sz="28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33277E-3AC9-9404-000E-3D26203468FB}"/>
              </a:ext>
            </a:extLst>
          </p:cNvPr>
          <p:cNvSpPr txBox="1"/>
          <p:nvPr/>
        </p:nvSpPr>
        <p:spPr>
          <a:xfrm>
            <a:off x="1689652" y="2474486"/>
            <a:ext cx="1039633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CONOSCERE LE TECNICHE DI CHIRURGIA BARIATRICA E L’ANATOMIA CONSEGUENTE!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Formato per l’endoscopia operativa avanzata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EGDS è “</a:t>
            </a:r>
            <a:r>
              <a:rPr lang="it-IT" dirty="0" err="1"/>
              <a:t>cornerstone</a:t>
            </a:r>
            <a:r>
              <a:rPr lang="it-IT" dirty="0"/>
              <a:t>” anche nell’</a:t>
            </a:r>
            <a:r>
              <a:rPr lang="it-IT" dirty="0" err="1"/>
              <a:t>early</a:t>
            </a:r>
            <a:r>
              <a:rPr lang="it-IT" dirty="0"/>
              <a:t> </a:t>
            </a:r>
            <a:r>
              <a:rPr lang="it-IT" dirty="0" err="1"/>
              <a:t>p.o.</a:t>
            </a:r>
            <a:r>
              <a:rPr lang="it-IT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Corretto timing (rischio di </a:t>
            </a:r>
            <a:r>
              <a:rPr lang="it-IT" dirty="0" err="1"/>
              <a:t>deiescenza</a:t>
            </a:r>
            <a:r>
              <a:rPr lang="it-IT" dirty="0"/>
              <a:t> o perforazione iatrogena)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Scelta dell’endoscopio: gastroscopio, enteroscopio?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Tecnica: CO2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Presenza del chirurgo in sala endoscopica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Referto secondo linee guida e documentazione fotografica (endoscopia di qualità!)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849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78A3168-A7E5-E0DC-B840-829CE1BCC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31556"/>
              </p:ext>
            </p:extLst>
          </p:nvPr>
        </p:nvGraphicFramePr>
        <p:xfrm>
          <a:off x="457199" y="1113508"/>
          <a:ext cx="5326291" cy="3878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6291">
                  <a:extLst>
                    <a:ext uri="{9D8B030D-6E8A-4147-A177-3AD203B41FA5}">
                      <a16:colId xmlns:a16="http://schemas.microsoft.com/office/drawing/2014/main" val="2629387223"/>
                    </a:ext>
                  </a:extLst>
                </a:gridCol>
              </a:tblGrid>
              <a:tr h="544866">
                <a:tc>
                  <a:txBody>
                    <a:bodyPr/>
                    <a:lstStyle/>
                    <a:p>
                      <a:r>
                        <a:rPr lang="it-IT" dirty="0"/>
                        <a:t>Precoci (&lt;30gg </a:t>
                      </a:r>
                      <a:r>
                        <a:rPr lang="it-IT" dirty="0" err="1"/>
                        <a:t>p.o.</a:t>
                      </a:r>
                      <a:r>
                        <a:rPr lang="it-IT" dirty="0"/>
                        <a:t>)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385753319"/>
                  </a:ext>
                </a:extLst>
              </a:tr>
              <a:tr h="788493">
                <a:tc>
                  <a:txBody>
                    <a:bodyPr/>
                    <a:lstStyle/>
                    <a:p>
                      <a:r>
                        <a:rPr lang="it-IT" dirty="0"/>
                        <a:t>Emorragia     0.7-7.7% (intra luminali/intra addominali)</a:t>
                      </a:r>
                    </a:p>
                    <a:p>
                      <a:r>
                        <a:rPr lang="it-IT" dirty="0"/>
                        <a:t>                       0.2-1%</a:t>
                      </a:r>
                      <a:r>
                        <a:rPr lang="it-IT" baseline="0" dirty="0"/>
                        <a:t> necessita </a:t>
                      </a:r>
                      <a:r>
                        <a:rPr lang="it-IT" baseline="0" dirty="0" err="1"/>
                        <a:t>reintervento</a:t>
                      </a:r>
                      <a:endParaRPr lang="it-I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4170449"/>
                  </a:ext>
                </a:extLst>
              </a:tr>
              <a:tr h="544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Deiscenza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anastomotica</a:t>
                      </a:r>
                      <a:endParaRPr lang="it-I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940446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Fistola precoce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153248015"/>
                  </a:ext>
                </a:extLst>
              </a:tr>
              <a:tr h="544866">
                <a:tc>
                  <a:txBody>
                    <a:bodyPr/>
                    <a:lstStyle/>
                    <a:p>
                      <a:r>
                        <a:rPr lang="it-IT" dirty="0"/>
                        <a:t>Ostruzione precoce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662472569"/>
                  </a:ext>
                </a:extLst>
              </a:tr>
              <a:tr h="54486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949610399"/>
                  </a:ext>
                </a:extLst>
              </a:tr>
              <a:tr h="54486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04010129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BE83775-2BE7-54D9-877E-253C3732E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583105"/>
              </p:ext>
            </p:extLst>
          </p:nvPr>
        </p:nvGraphicFramePr>
        <p:xfrm>
          <a:off x="6408511" y="1649896"/>
          <a:ext cx="5486400" cy="416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3359523858"/>
                    </a:ext>
                  </a:extLst>
                </a:gridCol>
              </a:tblGrid>
              <a:tr h="803282">
                <a:tc>
                  <a:txBody>
                    <a:bodyPr/>
                    <a:lstStyle/>
                    <a:p>
                      <a:r>
                        <a:rPr lang="it-IT" dirty="0"/>
                        <a:t>Tardive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961039433"/>
                  </a:ext>
                </a:extLst>
              </a:tr>
              <a:tr h="544866">
                <a:tc>
                  <a:txBody>
                    <a:bodyPr/>
                    <a:lstStyle/>
                    <a:p>
                      <a:r>
                        <a:rPr lang="it-IT" dirty="0"/>
                        <a:t>Fistola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anastomotica</a:t>
                      </a:r>
                      <a:endParaRPr lang="it-I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295661535"/>
                  </a:ext>
                </a:extLst>
              </a:tr>
              <a:tr h="544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Ulcera marginale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992822536"/>
                  </a:ext>
                </a:extLst>
              </a:tr>
              <a:tr h="544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Stenosi </a:t>
                      </a:r>
                      <a:r>
                        <a:rPr lang="it-IT" dirty="0" err="1"/>
                        <a:t>anastomotica</a:t>
                      </a:r>
                      <a:endParaRPr lang="it-IT" dirty="0"/>
                    </a:p>
                    <a:p>
                      <a:endParaRPr lang="it-I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4151878782"/>
                  </a:ext>
                </a:extLst>
              </a:tr>
              <a:tr h="544866">
                <a:tc>
                  <a:txBody>
                    <a:bodyPr/>
                    <a:lstStyle/>
                    <a:p>
                      <a:r>
                        <a:rPr lang="it-IT" dirty="0"/>
                        <a:t>Migrazione del bendaggio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104040717"/>
                  </a:ext>
                </a:extLst>
              </a:tr>
              <a:tr h="544866">
                <a:tc>
                  <a:txBody>
                    <a:bodyPr/>
                    <a:lstStyle/>
                    <a:p>
                      <a:r>
                        <a:rPr lang="it-IT" dirty="0" err="1"/>
                        <a:t>Bezoario</a:t>
                      </a:r>
                      <a:endParaRPr lang="it-IT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370433852"/>
                  </a:ext>
                </a:extLst>
              </a:tr>
              <a:tr h="544866">
                <a:tc>
                  <a:txBody>
                    <a:bodyPr/>
                    <a:lstStyle/>
                    <a:p>
                      <a:r>
                        <a:rPr lang="it-IT" dirty="0"/>
                        <a:t>(</a:t>
                      </a:r>
                      <a:r>
                        <a:rPr lang="it-IT" dirty="0" err="1"/>
                        <a:t>Coledocolitiasi</a:t>
                      </a:r>
                      <a:r>
                        <a:rPr lang="it-IT" dirty="0"/>
                        <a:t>)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906962614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7BCB22BE-CDBC-9606-1E2A-C94CAA69B8C5}"/>
              </a:ext>
            </a:extLst>
          </p:cNvPr>
          <p:cNvSpPr txBox="1"/>
          <p:nvPr/>
        </p:nvSpPr>
        <p:spPr>
          <a:xfrm>
            <a:off x="457199" y="157949"/>
            <a:ext cx="1152867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Complicanze in chirurgia bariatrica suscettibili di trattamento endoscopico</a:t>
            </a:r>
            <a:r>
              <a:rPr lang="it-IT" sz="1800" dirty="0">
                <a:solidFill>
                  <a:schemeClr val="tx1"/>
                </a:solidFill>
              </a:rPr>
              <a:t/>
            </a:r>
            <a:br>
              <a:rPr lang="it-IT" sz="1800" dirty="0">
                <a:solidFill>
                  <a:schemeClr val="tx1"/>
                </a:solidFill>
              </a:rPr>
            </a:br>
            <a:endParaRPr lang="it-I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9D7A7A06-AB6E-E68B-739A-B4EEED22C7AB}"/>
                  </a:ext>
                </a:extLst>
              </p14:cNvPr>
              <p14:cNvContentPartPr/>
              <p14:nvPr/>
            </p14:nvContentPartPr>
            <p14:xfrm>
              <a:off x="524932" y="1649896"/>
              <a:ext cx="1084599" cy="43560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9D7A7A06-AB6E-E68B-739A-B4EEED22C7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094" y="1625056"/>
                <a:ext cx="1134275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B1F2CEE9-744F-1EF7-9441-5B3D79F040E0}"/>
                  </a:ext>
                </a:extLst>
              </p14:cNvPr>
              <p14:cNvContentPartPr/>
              <p14:nvPr/>
            </p14:nvContentPartPr>
            <p14:xfrm>
              <a:off x="-1203245" y="534537"/>
              <a:ext cx="360" cy="216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B1F2CEE9-744F-1EF7-9441-5B3D79F040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220885" y="516897"/>
                <a:ext cx="360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2A26C166-9482-840B-07B1-D93082999F80}"/>
                  </a:ext>
                </a:extLst>
              </p14:cNvPr>
              <p14:cNvContentPartPr/>
              <p14:nvPr/>
            </p14:nvContentPartPr>
            <p14:xfrm>
              <a:off x="6332311" y="2959534"/>
              <a:ext cx="1930419" cy="43560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2A26C166-9482-840B-07B1-D93082999F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7470" y="2934694"/>
                <a:ext cx="1980102" cy="48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588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74536" y="160068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2400"/>
            </a:pPr>
            <a:r>
              <a:rPr lang="it-IT" dirty="0"/>
              <a:t>0.4-4-4%   -&gt; ROUX-AN-Y GASTRIC BYPASS</a:t>
            </a:r>
          </a:p>
          <a:p>
            <a:pPr>
              <a:defRPr sz="2400"/>
            </a:pPr>
            <a:endParaRPr lang="it-IT" dirty="0"/>
          </a:p>
          <a:p>
            <a:pPr>
              <a:defRPr sz="2400"/>
            </a:pPr>
            <a:r>
              <a:rPr lang="it-IT" dirty="0"/>
              <a:t>0.4-3.4%   -&gt; SLEEVE GASTRECTOMY </a:t>
            </a:r>
          </a:p>
          <a:p>
            <a:pPr>
              <a:defRPr sz="2400"/>
            </a:pPr>
            <a:endParaRPr lang="it-IT" dirty="0"/>
          </a:p>
          <a:p>
            <a:pPr>
              <a:defRPr sz="2400"/>
            </a:pPr>
            <a:endParaRPr lang="it-IT" dirty="0"/>
          </a:p>
          <a:p>
            <a:pPr>
              <a:defRPr sz="2400"/>
            </a:pPr>
            <a:r>
              <a:rPr lang="it-IT" dirty="0"/>
              <a:t>0,1%   -&gt; BENDAGGIO</a:t>
            </a:r>
          </a:p>
          <a:p>
            <a:pPr>
              <a:defRPr sz="2400"/>
            </a:pPr>
            <a:endParaRPr lang="it-IT" dirty="0"/>
          </a:p>
        </p:txBody>
      </p:sp>
      <p:pic>
        <p:nvPicPr>
          <p:cNvPr id="3" name="image30.png" descr="image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5445" y="1600687"/>
            <a:ext cx="4176466" cy="334431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ttangolo 4"/>
          <p:cNvSpPr/>
          <p:nvPr/>
        </p:nvSpPr>
        <p:spPr>
          <a:xfrm>
            <a:off x="2300374" y="357207"/>
            <a:ext cx="8439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/>
              <a:t>EMORRAGIA: la complicanza più frequente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353" y="4308977"/>
            <a:ext cx="18764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6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FD18536-E8EB-8586-B53D-2B9E2D8B1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40" y="3123738"/>
            <a:ext cx="2850593" cy="25275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D10EDA6-6F74-06CC-23D0-9E12C857A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046" y="2236236"/>
            <a:ext cx="3399371" cy="3067291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AF971E5E-3384-B12F-D191-346768DA5A84}"/>
                  </a:ext>
                </a:extLst>
              </p14:cNvPr>
              <p14:cNvContentPartPr/>
              <p14:nvPr/>
            </p14:nvContentPartPr>
            <p14:xfrm>
              <a:off x="1393146" y="3229772"/>
              <a:ext cx="672266" cy="2073755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AF971E5E-3384-B12F-D191-346768DA5A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5152" y="3211774"/>
                <a:ext cx="707895" cy="2109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86F9C9CA-BDAA-F09D-B30B-E463EBA62D25}"/>
                  </a:ext>
                </a:extLst>
              </p14:cNvPr>
              <p14:cNvContentPartPr/>
              <p14:nvPr/>
            </p14:nvContentPartPr>
            <p14:xfrm>
              <a:off x="9044483" y="3721218"/>
              <a:ext cx="1211476" cy="666274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86F9C9CA-BDAA-F09D-B30B-E463EBA62D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19649" y="3696368"/>
                <a:ext cx="1261144" cy="715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34E2A002-4506-A5B4-E5B2-ECD324C9AF9D}"/>
                  </a:ext>
                </a:extLst>
              </p14:cNvPr>
              <p14:cNvContentPartPr/>
              <p14:nvPr/>
            </p14:nvContentPartPr>
            <p14:xfrm>
              <a:off x="-954845" y="625915"/>
              <a:ext cx="360" cy="36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34E2A002-4506-A5B4-E5B2-ECD324C9AF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972485" y="608275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ttangolo 2"/>
          <p:cNvSpPr/>
          <p:nvPr/>
        </p:nvSpPr>
        <p:spPr>
          <a:xfrm>
            <a:off x="626534" y="179379"/>
            <a:ext cx="106368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Sleeve </a:t>
            </a:r>
            <a:r>
              <a:rPr lang="it-IT" dirty="0" err="1"/>
              <a:t>gastrectomy</a:t>
            </a:r>
            <a:r>
              <a:rPr lang="it-IT" dirty="0"/>
              <a:t> and Roux-en-Y </a:t>
            </a:r>
            <a:r>
              <a:rPr lang="it-IT" dirty="0" err="1"/>
              <a:t>gastric</a:t>
            </a:r>
            <a:r>
              <a:rPr lang="it-IT" dirty="0"/>
              <a:t> bypass: 79.5% delle procedure </a:t>
            </a:r>
            <a:r>
              <a:rPr lang="it-IT" dirty="0" err="1"/>
              <a:t>bariatriche</a:t>
            </a:r>
            <a:endParaRPr lang="it-IT" dirty="0"/>
          </a:p>
          <a:p>
            <a:endParaRPr lang="it-IT" dirty="0"/>
          </a:p>
          <a:p>
            <a:pPr algn="ctr"/>
            <a:r>
              <a:rPr lang="it-IT" b="1" u="sng" dirty="0"/>
              <a:t>Siti di fonte emorragia: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SG</a:t>
            </a:r>
            <a:r>
              <a:rPr lang="it-IT" dirty="0"/>
              <a:t> </a:t>
            </a:r>
            <a:r>
              <a:rPr lang="it-IT" dirty="0" err="1"/>
              <a:t>staple</a:t>
            </a:r>
            <a:r>
              <a:rPr lang="it-IT" dirty="0"/>
              <a:t> line (50%) o vasi brevi (33%), meno frequenti (0.4-3.4%) ma più severe e spesso intra-addominali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RYGB</a:t>
            </a:r>
            <a:r>
              <a:rPr lang="it-IT" dirty="0"/>
              <a:t> </a:t>
            </a:r>
            <a:r>
              <a:rPr lang="it-IT" dirty="0" err="1"/>
              <a:t>gastrojejunostomy</a:t>
            </a:r>
            <a:r>
              <a:rPr lang="it-IT" dirty="0"/>
              <a:t> 56%, </a:t>
            </a:r>
            <a:r>
              <a:rPr lang="it-IT" dirty="0" err="1"/>
              <a:t>gastric</a:t>
            </a:r>
            <a:r>
              <a:rPr lang="it-IT" dirty="0"/>
              <a:t> </a:t>
            </a:r>
            <a:r>
              <a:rPr lang="it-IT" dirty="0" err="1"/>
              <a:t>pouch</a:t>
            </a:r>
            <a:r>
              <a:rPr lang="it-IT" dirty="0"/>
              <a:t> 33%, </a:t>
            </a:r>
            <a:r>
              <a:rPr lang="it-IT" dirty="0" err="1"/>
              <a:t>excluded</a:t>
            </a:r>
            <a:r>
              <a:rPr lang="it-IT" dirty="0"/>
              <a:t> </a:t>
            </a:r>
            <a:r>
              <a:rPr lang="it-IT" dirty="0" err="1"/>
              <a:t>remnant</a:t>
            </a:r>
            <a:r>
              <a:rPr lang="it-IT" dirty="0"/>
              <a:t> </a:t>
            </a:r>
            <a:r>
              <a:rPr lang="it-IT" dirty="0" err="1"/>
              <a:t>stomach</a:t>
            </a:r>
            <a:r>
              <a:rPr lang="it-IT" dirty="0"/>
              <a:t>, </a:t>
            </a:r>
            <a:r>
              <a:rPr lang="it-IT" dirty="0" err="1"/>
              <a:t>jejunojejunostomy</a:t>
            </a:r>
            <a:r>
              <a:rPr lang="it-IT" dirty="0"/>
              <a:t> 11%, più frequenti (0.4-4.4%) e più suscettibili di trattamento endoscopico (60% intra-luminali)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2012" y="2299677"/>
            <a:ext cx="3514155" cy="3751732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AF971E5E-3384-B12F-D191-346768DA5A84}"/>
                  </a:ext>
                </a:extLst>
              </p14:cNvPr>
              <p14:cNvContentPartPr/>
              <p14:nvPr/>
            </p14:nvContentPartPr>
            <p14:xfrm>
              <a:off x="4853686" y="2755639"/>
              <a:ext cx="485551" cy="948267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AF971E5E-3384-B12F-D191-346768DA5A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35689" y="2737645"/>
                <a:ext cx="521184" cy="983894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ttangolo 1"/>
          <p:cNvSpPr/>
          <p:nvPr/>
        </p:nvSpPr>
        <p:spPr>
          <a:xfrm>
            <a:off x="9206738" y="5570244"/>
            <a:ext cx="2508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/>
              <a:t>Kollmann</a:t>
            </a:r>
            <a:r>
              <a:rPr lang="it-IT" sz="1200" dirty="0"/>
              <a:t> L, </a:t>
            </a:r>
            <a:r>
              <a:rPr lang="it-IT" sz="1200" dirty="0" err="1"/>
              <a:t>Ob</a:t>
            </a:r>
            <a:r>
              <a:rPr lang="it-IT" sz="1200" dirty="0"/>
              <a:t> </a:t>
            </a:r>
            <a:r>
              <a:rPr lang="it-IT" sz="1200" dirty="0" err="1"/>
              <a:t>Surg</a:t>
            </a:r>
            <a:r>
              <a:rPr lang="it-IT" sz="1200" dirty="0"/>
              <a:t> 2024;34:751</a:t>
            </a:r>
          </a:p>
          <a:p>
            <a:r>
              <a:rPr lang="it-IT" sz="1200" dirty="0" err="1"/>
              <a:t>Naeem</a:t>
            </a:r>
            <a:r>
              <a:rPr lang="it-IT" sz="1200" dirty="0"/>
              <a:t> Z, </a:t>
            </a:r>
            <a:r>
              <a:rPr lang="it-IT" sz="1200" dirty="0" err="1"/>
              <a:t>Surg</a:t>
            </a:r>
            <a:r>
              <a:rPr lang="it-IT" sz="1200" dirty="0"/>
              <a:t> </a:t>
            </a:r>
            <a:r>
              <a:rPr lang="it-IT" sz="1200" dirty="0" err="1"/>
              <a:t>Endosc</a:t>
            </a:r>
            <a:r>
              <a:rPr lang="it-IT" sz="1200" dirty="0"/>
              <a:t> 2023; 37:7437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400FF867-685F-E5EF-E8AF-6BA604676D35}"/>
                  </a:ext>
                </a:extLst>
              </p14:cNvPr>
              <p14:cNvContentPartPr/>
              <p14:nvPr/>
            </p14:nvContentPartPr>
            <p14:xfrm>
              <a:off x="5339237" y="5108136"/>
              <a:ext cx="1211476" cy="666274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400FF867-685F-E5EF-E8AF-6BA604676D3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21241" y="5090129"/>
                <a:ext cx="1247108" cy="7019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166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26192" y="1008626"/>
            <a:ext cx="818803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Segni di allarme</a:t>
            </a:r>
          </a:p>
          <a:p>
            <a:pPr algn="ctr"/>
            <a:endParaRPr lang="it-IT" sz="2400" b="1" i="0" u="sng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Vertigine, sincope</a:t>
            </a:r>
          </a:p>
          <a:p>
            <a:pPr algn="ctr"/>
            <a:endParaRPr lang="it-IT" sz="2400" b="1" i="0" u="sng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it-IT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Ipotensione (ortostatica)</a:t>
            </a:r>
          </a:p>
          <a:p>
            <a:pPr algn="ctr"/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Ematemesi, melena</a:t>
            </a:r>
          </a:p>
          <a:p>
            <a:pPr algn="ctr"/>
            <a:endParaRPr lang="it-IT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Tachicardia</a:t>
            </a:r>
          </a:p>
          <a:p>
            <a:pPr algn="ctr"/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Calo</a:t>
            </a:r>
            <a:r>
              <a:rPr lang="it-IT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Hb</a:t>
            </a:r>
            <a:r>
              <a:rPr lang="it-IT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 2gr/dl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0044294-A2D9-DF35-04ED-D2117A48E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1" y="409368"/>
            <a:ext cx="4581525" cy="53435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961D00-E1DC-6579-755C-6B0E4B7E4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808" y="409368"/>
            <a:ext cx="26003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4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12C1940-26AE-E5E3-D5FB-4DA5CB14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15" y="248242"/>
            <a:ext cx="4907860" cy="142153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113DD81-F6E7-2306-35FE-1A68F0738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08" y="1789043"/>
            <a:ext cx="8074301" cy="379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8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0A8C265-1B45-0382-BE53-7A3F1398755A}"/>
              </a:ext>
            </a:extLst>
          </p:cNvPr>
          <p:cNvSpPr txBox="1">
            <a:spLocks/>
          </p:cNvSpPr>
          <p:nvPr/>
        </p:nvSpPr>
        <p:spPr>
          <a:xfrm>
            <a:off x="218922" y="0"/>
            <a:ext cx="7940690" cy="470916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12800" b="1" dirty="0"/>
              <a:t>Terapia </a:t>
            </a:r>
            <a:r>
              <a:rPr lang="it-IT" sz="12800" b="1" dirty="0" smtClean="0"/>
              <a:t>endoscopica: successo </a:t>
            </a:r>
            <a:r>
              <a:rPr lang="it-IT" sz="12800" b="1" dirty="0"/>
              <a:t>6-85%</a:t>
            </a:r>
          </a:p>
          <a:p>
            <a:endParaRPr lang="it-IT" sz="2800" dirty="0"/>
          </a:p>
          <a:p>
            <a:pPr marL="0" indent="0" algn="ctr">
              <a:buNone/>
            </a:pPr>
            <a:endParaRPr lang="it-IT" sz="2800" dirty="0"/>
          </a:p>
          <a:p>
            <a:pPr marL="384048" lvl="2" indent="0" algn="ctr">
              <a:buNone/>
            </a:pPr>
            <a:r>
              <a:rPr lang="it-IT" sz="12800" dirty="0"/>
              <a:t>Iniettiva</a:t>
            </a:r>
          </a:p>
          <a:p>
            <a:pPr marL="384048" lvl="2" indent="0" algn="ctr">
              <a:buNone/>
            </a:pPr>
            <a:endParaRPr lang="it-IT" sz="14400" dirty="0"/>
          </a:p>
          <a:p>
            <a:pPr marL="384048" lvl="2" indent="0" algn="ctr">
              <a:buNone/>
            </a:pPr>
            <a:r>
              <a:rPr lang="it-IT" sz="7200" dirty="0"/>
              <a:t>Termica</a:t>
            </a:r>
          </a:p>
          <a:p>
            <a:pPr marL="384048" lvl="2" indent="0" algn="ctr">
              <a:buNone/>
            </a:pPr>
            <a:endParaRPr lang="it-IT" sz="7200" dirty="0"/>
          </a:p>
          <a:p>
            <a:pPr marL="384048" lvl="2" indent="0" algn="ctr">
              <a:buNone/>
            </a:pPr>
            <a:r>
              <a:rPr lang="it-IT" sz="16000" dirty="0"/>
              <a:t>Meccanica</a:t>
            </a:r>
          </a:p>
          <a:p>
            <a:pPr marL="384048" lvl="2" indent="0" algn="ctr">
              <a:buNone/>
            </a:pPr>
            <a:endParaRPr lang="it-IT" sz="11200" dirty="0"/>
          </a:p>
          <a:p>
            <a:pPr marL="384048" lvl="2" indent="0" algn="ctr">
              <a:buNone/>
            </a:pPr>
            <a:r>
              <a:rPr lang="it-IT" sz="11200" dirty="0" err="1"/>
              <a:t>Hemospray</a:t>
            </a:r>
            <a:endParaRPr lang="it-IT" sz="11200" dirty="0"/>
          </a:p>
          <a:p>
            <a:pPr marL="384048" lvl="2" indent="0" algn="ctr">
              <a:buNone/>
            </a:pPr>
            <a:endParaRPr lang="it-IT" sz="11200" dirty="0"/>
          </a:p>
          <a:p>
            <a:pPr marL="384048" lvl="2" indent="0" algn="ctr">
              <a:buNone/>
            </a:pPr>
            <a:r>
              <a:rPr lang="it-IT" sz="7200" dirty="0"/>
              <a:t>Combinata</a:t>
            </a:r>
          </a:p>
          <a:p>
            <a:pPr lvl="1" algn="ctr">
              <a:buFont typeface="Wingdings" panose="05000000000000000000" pitchFamily="2" charset="2"/>
              <a:buNone/>
            </a:pPr>
            <a:endParaRPr lang="it-IT" sz="2800" i="1" dirty="0"/>
          </a:p>
          <a:p>
            <a:pPr lvl="1" algn="ctr">
              <a:buFont typeface="Wingdings" panose="05000000000000000000" pitchFamily="2" charset="2"/>
              <a:buNone/>
            </a:pPr>
            <a:r>
              <a:rPr lang="it-IT" sz="2800" i="1" dirty="0"/>
              <a:t> </a:t>
            </a:r>
            <a:endParaRPr lang="it-IT" i="1" dirty="0"/>
          </a:p>
          <a:p>
            <a:pPr lvl="1">
              <a:buFont typeface="Wingdings" panose="05000000000000000000" pitchFamily="2" charset="2"/>
              <a:buNone/>
            </a:pPr>
            <a:r>
              <a:rPr lang="it-IT" i="1" dirty="0"/>
              <a:t>                                                   </a:t>
            </a:r>
            <a:endParaRPr lang="it-IT" sz="5600" i="1" dirty="0"/>
          </a:p>
          <a:p>
            <a:pPr lvl="1">
              <a:buFont typeface="Wingdings" panose="05000000000000000000" pitchFamily="2" charset="2"/>
              <a:buNone/>
            </a:pPr>
            <a:r>
              <a:rPr lang="it-IT" sz="5600" i="1" dirty="0"/>
              <a:t>						  </a:t>
            </a:r>
            <a:endParaRPr lang="it-IT" sz="5600" i="1" dirty="0" smtClean="0"/>
          </a:p>
          <a:p>
            <a:pPr lvl="1">
              <a:buFont typeface="Wingdings" panose="05000000000000000000" pitchFamily="2" charset="2"/>
              <a:buNone/>
            </a:pPr>
            <a:endParaRPr lang="it-IT" sz="5600" i="1" dirty="0"/>
          </a:p>
          <a:p>
            <a:pPr lvl="1">
              <a:buFont typeface="Wingdings" panose="05000000000000000000" pitchFamily="2" charset="2"/>
              <a:buNone/>
            </a:pPr>
            <a:r>
              <a:rPr lang="it-IT" sz="4800" i="1" dirty="0" smtClean="0"/>
              <a:t>                                                                                                                                       </a:t>
            </a:r>
            <a:r>
              <a:rPr lang="it-IT" sz="4800" i="1" dirty="0" err="1" smtClean="0"/>
              <a:t>Boules</a:t>
            </a:r>
            <a:r>
              <a:rPr lang="it-IT" sz="4800" i="1" dirty="0" smtClean="0"/>
              <a:t> </a:t>
            </a:r>
            <a:r>
              <a:rPr lang="it-IT" sz="4800" i="1" dirty="0"/>
              <a:t>M, World J </a:t>
            </a:r>
            <a:r>
              <a:rPr lang="it-IT" sz="4800" i="1" dirty="0" err="1"/>
              <a:t>Gastrointest</a:t>
            </a:r>
            <a:r>
              <a:rPr lang="it-IT" sz="4800" i="1" dirty="0"/>
              <a:t> </a:t>
            </a:r>
            <a:r>
              <a:rPr lang="it-IT" sz="4800" i="1" dirty="0" smtClean="0"/>
              <a:t>Endosc2016</a:t>
            </a:r>
            <a:endParaRPr lang="it-IT" sz="1600" i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51B4C4B-F67E-71BB-2538-21321E5DF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950" y="4424007"/>
            <a:ext cx="4099685" cy="159295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BA2FBFB-3C79-68EF-2C57-F5AAEE725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320" y="117845"/>
            <a:ext cx="2001819" cy="188843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68DC430-E022-BD6A-8EC6-E2CAE22BA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780" y="3745545"/>
            <a:ext cx="2028825" cy="208597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999B0EA-FC32-6426-33AD-46B32BFDF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58" y="1062063"/>
            <a:ext cx="2735389" cy="2250755"/>
          </a:xfrm>
          <a:prstGeom prst="rect">
            <a:avLst/>
          </a:prstGeom>
        </p:spPr>
      </p:pic>
      <p:pic>
        <p:nvPicPr>
          <p:cNvPr id="2" name="image35.png" descr="image35.png">
            <a:extLst>
              <a:ext uri="{FF2B5EF4-FFF2-40B4-BE49-F238E27FC236}">
                <a16:creationId xmlns:a16="http://schemas.microsoft.com/office/drawing/2014/main" id="{CBA0FCDD-DCCF-3110-4E03-B89A94D4D5E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33466" y="3040648"/>
            <a:ext cx="1639612" cy="1348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32.jpg" descr="image32.jpg">
            <a:extLst>
              <a:ext uri="{FF2B5EF4-FFF2-40B4-BE49-F238E27FC236}">
                <a16:creationId xmlns:a16="http://schemas.microsoft.com/office/drawing/2014/main" id="{33244EA9-7FDF-644A-0BA9-CD04822B7D5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0156" y="1991991"/>
            <a:ext cx="1855047" cy="1648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34.png" descr="image34.png">
            <a:extLst>
              <a:ext uri="{FF2B5EF4-FFF2-40B4-BE49-F238E27FC236}">
                <a16:creationId xmlns:a16="http://schemas.microsoft.com/office/drawing/2014/main" id="{250542B6-8707-7FE5-E610-370660B60F0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0229" y="3007067"/>
            <a:ext cx="1656185" cy="1350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33.png" descr="image33.png">
            <a:extLst>
              <a:ext uri="{FF2B5EF4-FFF2-40B4-BE49-F238E27FC236}">
                <a16:creationId xmlns:a16="http://schemas.microsoft.com/office/drawing/2014/main" id="{ADCE916C-A444-9A8C-A2F1-76C1C52B6CC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 t="20628" b="12586"/>
          <a:stretch>
            <a:fillRect/>
          </a:stretch>
        </p:blipFill>
        <p:spPr>
          <a:xfrm>
            <a:off x="9338161" y="385474"/>
            <a:ext cx="2857501" cy="1606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31.png" descr="image31.png">
            <a:extLst>
              <a:ext uri="{FF2B5EF4-FFF2-40B4-BE49-F238E27FC236}">
                <a16:creationId xmlns:a16="http://schemas.microsoft.com/office/drawing/2014/main" id="{B7359726-707C-A4F3-0994-C1A66C8A6A7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4173" y="3545183"/>
            <a:ext cx="1305980" cy="12804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29987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1037</TotalTime>
  <Words>704</Words>
  <Application>Microsoft Office PowerPoint</Application>
  <PresentationFormat>Widescreen</PresentationFormat>
  <Paragraphs>143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</vt:lpstr>
      <vt:lpstr>BlinkMacSystemFont</vt:lpstr>
      <vt:lpstr>Calibri</vt:lpstr>
      <vt:lpstr>Edwardian Script ITC</vt:lpstr>
      <vt:lpstr>Wingdings</vt:lpstr>
      <vt:lpstr>Wingdings-Regular</vt:lpstr>
      <vt:lpstr>RetrospectVTI</vt:lpstr>
      <vt:lpstr>Sanguinamento in chirurgia bariatrica.  Fattori di rischio e algoritmo diagnostico e terapeutico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Catrin Simeth</cp:lastModifiedBy>
  <cp:revision>65</cp:revision>
  <dcterms:created xsi:type="dcterms:W3CDTF">2022-02-27T17:36:31Z</dcterms:created>
  <dcterms:modified xsi:type="dcterms:W3CDTF">2025-05-02T15:20:15Z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